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0"/>
  </p:notesMasterIdLst>
  <p:handoutMasterIdLst>
    <p:handoutMasterId r:id="rId21"/>
  </p:handoutMasterIdLst>
  <p:sldIdLst>
    <p:sldId id="257" r:id="rId3"/>
    <p:sldId id="256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56570"/>
    <a:srgbClr val="3095B4"/>
    <a:srgbClr val="DF8300"/>
    <a:srgbClr val="879637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1995" autoAdjust="0"/>
  </p:normalViewPr>
  <p:slideViewPr>
    <p:cSldViewPr showGuides="1">
      <p:cViewPr varScale="1">
        <p:scale>
          <a:sx n="102" d="100"/>
          <a:sy n="102" d="100"/>
        </p:scale>
        <p:origin x="82" y="77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F1DA1A9-E98A-4185-BD9B-C4CB347F8D4A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5E4BF12-1951-4750-8CC0-BC88083C7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9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E016310-D28D-4E37-8A8A-60F51A155289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A11B65B-30AD-43F1-A557-EFDE8F97EE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6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B65B-30AD-43F1-A557-EFDE8F97EE1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7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SC-slid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TSC Logo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0" y="2366963"/>
            <a:ext cx="4629150" cy="10572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766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8A48-700D-4606-AADC-ECA52F6CAED0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CE4A-F5D0-4A33-AD3A-0AA4B9C8A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8A48-700D-4606-AADC-ECA52F6CAED0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CE4A-F5D0-4A33-AD3A-0AA4B9C8A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8A48-700D-4606-AADC-ECA52F6CAED0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CE4A-F5D0-4A33-AD3A-0AA4B9C8A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58595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8A48-700D-4606-AADC-ECA52F6CAED0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CE4A-F5D0-4A33-AD3A-0AA4B9C8A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8A48-700D-4606-AADC-ECA52F6CAED0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CE4A-F5D0-4A33-AD3A-0AA4B9C8A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8595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8A48-700D-4606-AADC-ECA52F6CAED0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CE4A-F5D0-4A33-AD3A-0AA4B9C8A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8A48-700D-4606-AADC-ECA52F6CAED0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CE4A-F5D0-4A33-AD3A-0AA4B9C8A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8A48-700D-4606-AADC-ECA52F6CAED0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CE4A-F5D0-4A33-AD3A-0AA4B9C8A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8A48-700D-4606-AADC-ECA52F6CAED0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CE4A-F5D0-4A33-AD3A-0AA4B9C8A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8A48-700D-4606-AADC-ECA52F6CAED0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CE4A-F5D0-4A33-AD3A-0AA4B9C8A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8A48-700D-4606-AADC-ECA52F6CAED0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8CE4A-F5D0-4A33-AD3A-0AA4B9C8A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65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552803"/>
            <a:ext cx="9144000" cy="304800"/>
          </a:xfrm>
          <a:prstGeom prst="rect">
            <a:avLst/>
          </a:prstGeom>
          <a:solidFill>
            <a:srgbClr val="156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879637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793"/>
            <a:ext cx="9144000" cy="304800"/>
          </a:xfrm>
          <a:prstGeom prst="rect">
            <a:avLst/>
          </a:prstGeom>
          <a:solidFill>
            <a:srgbClr val="156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87963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156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79637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590903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9048A48-700D-4606-AADC-ECA52F6CAED0}" type="datetimeFigureOut">
              <a:rPr lang="en-US" smtClean="0"/>
              <a:pPr/>
              <a:t>2/1/2013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590903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6800" y="6590903"/>
            <a:ext cx="2362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4F8CE4A-F5D0-4A33-AD3A-0AA4B9C8A6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/>
        </p:nvSpPr>
        <p:spPr>
          <a:xfrm>
            <a:off x="1981200" y="6590506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9" name="Picture 18" descr="TSC-logo-whi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" y="61566"/>
            <a:ext cx="1219200" cy="1832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15657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8595B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8595B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8595B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8595B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8595B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6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TechSmith" TargetMode="External"/><Relationship Id="rId3" Type="http://schemas.openxmlformats.org/officeDocument/2006/relationships/hyperlink" Target="http://store.techsmith.com/" TargetMode="External"/><Relationship Id="rId7" Type="http://schemas.openxmlformats.org/officeDocument/2006/relationships/hyperlink" Target="http://www.facebook.com/TechSmith" TargetMode="External"/><Relationship Id="rId2" Type="http://schemas.openxmlformats.org/officeDocument/2006/relationships/hyperlink" Target="http://www.techsmith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blogs.techsmith.com/" TargetMode="External"/><Relationship Id="rId5" Type="http://schemas.openxmlformats.org/officeDocument/2006/relationships/hyperlink" Target="http://techsmith.custhelp.com/" TargetMode="External"/><Relationship Id="rId4" Type="http://schemas.openxmlformats.org/officeDocument/2006/relationships/hyperlink" Target="http://www.techsmith.com/download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HelveticaNeueLT Std ExtBlk Cn" panose="020B0806040502050204" pitchFamily="34" charset="0"/>
              </a:rPr>
              <a:t>Jing </a:t>
            </a:r>
            <a:r>
              <a:rPr lang="en-US" dirty="0" smtClean="0">
                <a:latin typeface="HelveticaNeueLT Std ExtBlk Cn" panose="020B0806040502050204" pitchFamily="34" charset="0"/>
              </a:rPr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HelveticaNeueLT Std Blk" panose="020B0904020202020204" pitchFamily="34" charset="0"/>
              </a:rPr>
              <a:t>Use Jing to share images and video.</a:t>
            </a:r>
            <a:endParaRPr lang="en-US" sz="1800" b="1" dirty="0">
              <a:solidFill>
                <a:schemeClr val="tx1"/>
              </a:solidFill>
              <a:latin typeface="HelveticaNeueLT Std Blk" panose="020B0904020202020204" pitchFamily="34" charset="0"/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Jing </a:t>
            </a:r>
            <a:r>
              <a:rPr lang="en-US" sz="1600" dirty="0">
                <a:solidFill>
                  <a:schemeClr val="tx1"/>
                </a:solidFill>
              </a:rPr>
              <a:t>is a great tool for adding basic visual elements to all of your online </a:t>
            </a:r>
            <a:r>
              <a:rPr lang="en-US" sz="1600" dirty="0" smtClean="0">
                <a:solidFill>
                  <a:schemeClr val="tx1"/>
                </a:solidFill>
              </a:rPr>
              <a:t>conversations.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The Jing sun sits nicely on your desktop, ready to capture your screen at anytime. Jing will capture a window, pane, or region with just one click.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With </a:t>
            </a:r>
            <a:r>
              <a:rPr lang="en-US" sz="1600" dirty="0">
                <a:solidFill>
                  <a:schemeClr val="tx1"/>
                </a:solidFill>
              </a:rPr>
              <a:t>Jing, you can add an image to your blog, or instantly share your captures through IM, </a:t>
            </a:r>
            <a:r>
              <a:rPr lang="en-US" sz="1600" dirty="0" smtClean="0">
                <a:solidFill>
                  <a:schemeClr val="tx1"/>
                </a:solidFill>
              </a:rPr>
              <a:t>email, and more</a:t>
            </a:r>
            <a:r>
              <a:rPr lang="en-US" sz="16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032" name="Picture 8" descr="http://blog.awardspace.com/wp-content/uploads/2012/08/facebook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33964"/>
            <a:ext cx="1376987" cy="5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sigroup.ca/upload/Web%20Buttons/twitter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67364"/>
            <a:ext cx="1329951" cy="40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blog.psprint.com/wp-content/uploads/2010/11/flickr-log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95" y="5048364"/>
            <a:ext cx="785605" cy="58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assets.techsmith.com/Images/content/ua-tutorials-misc/sc-color-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00564"/>
            <a:ext cx="2199543" cy="64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29164"/>
            <a:ext cx="1833906" cy="226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NeueLT Std ExtBlk Cn" panose="020B0806040502050204" pitchFamily="34" charset="0"/>
              </a:rPr>
              <a:t>Screencast.com </a:t>
            </a:r>
            <a:r>
              <a:rPr lang="en-US" dirty="0">
                <a:latin typeface="HelveticaNeueLT Std ExtBlk Cn" panose="020B0806040502050204" pitchFamily="34" charset="0"/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HelveticaNeueLT Std Blk" panose="020B0904020202020204" pitchFamily="34" charset="0"/>
              </a:rPr>
              <a:t>Video and content hosting</a:t>
            </a:r>
            <a:endParaRPr lang="en-US" sz="1800" b="1" dirty="0">
              <a:solidFill>
                <a:schemeClr val="tx1"/>
              </a:solidFill>
              <a:latin typeface="HelveticaNeueLT Std Blk" panose="020B0904020202020204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When </a:t>
            </a:r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you use TechSmith software to create great content, Screencast.com makes it possible to share it easily. You can post your captured </a:t>
            </a:r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images </a:t>
            </a:r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and videos to </a:t>
            </a:r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your Facebook</a:t>
            </a:r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, Twitter, or </a:t>
            </a:r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blog </a:t>
            </a:r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via the short URL or embed code Screencast.com gives you – saving time and avoiding the sharing runaround.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5200"/>
            <a:ext cx="3447238" cy="25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HelveticaNeueLT Std ExtBlk Cn" panose="020B0806040502050204" pitchFamily="34" charset="0"/>
              </a:rPr>
              <a:t>Screencast.com </a:t>
            </a:r>
            <a:r>
              <a:rPr lang="en-US" dirty="0" smtClean="0">
                <a:latin typeface="HelveticaNeueLT Std ExtBlk Cn" panose="020B0806040502050204" pitchFamily="34" charset="0"/>
              </a:rPr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HelveticaNeueLT Std Blk" panose="020B0904020202020204" pitchFamily="34" charset="0"/>
              </a:rPr>
              <a:t>Use Screencast.com to...</a:t>
            </a:r>
            <a:endParaRPr lang="en-US" sz="1800" b="1" dirty="0">
              <a:solidFill>
                <a:schemeClr val="tx1"/>
              </a:solidFill>
              <a:latin typeface="HelveticaNeueLT Std Blk" panose="020B0904020202020204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Upload </a:t>
            </a:r>
            <a:r>
              <a:rPr lang="en-US" sz="1600" b="1" dirty="0">
                <a:solidFill>
                  <a:schemeClr val="tx1"/>
                </a:solidFill>
                <a:latin typeface="HelveticaNeueLT Std" panose="020B0604020202020204" pitchFamily="34" charset="0"/>
              </a:rPr>
              <a:t>Jing</a:t>
            </a:r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 and </a:t>
            </a:r>
            <a:r>
              <a:rPr lang="en-US" sz="1600" b="1" dirty="0">
                <a:solidFill>
                  <a:schemeClr val="tx1"/>
                </a:solidFill>
                <a:latin typeface="HelveticaNeueLT Std" panose="020B0604020202020204" pitchFamily="34" charset="0"/>
              </a:rPr>
              <a:t>Snagit</a:t>
            </a:r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 captures to the web and share them with a link. </a:t>
            </a:r>
          </a:p>
          <a:p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Share your </a:t>
            </a:r>
            <a:r>
              <a:rPr lang="en-US" sz="1600" b="1" dirty="0">
                <a:solidFill>
                  <a:schemeClr val="tx1"/>
                </a:solidFill>
                <a:latin typeface="HelveticaNeueLT Std" panose="020B0604020202020204" pitchFamily="34" charset="0"/>
              </a:rPr>
              <a:t>Camtasia</a:t>
            </a:r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 videos </a:t>
            </a:r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online and</a:t>
            </a:r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control </a:t>
            </a:r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how private or public they are. </a:t>
            </a:r>
          </a:p>
          <a:p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Share </a:t>
            </a:r>
            <a:r>
              <a:rPr lang="en-US" sz="1600" b="1" dirty="0">
                <a:solidFill>
                  <a:schemeClr val="tx1"/>
                </a:solidFill>
                <a:latin typeface="HelveticaNeueLT Std" panose="020B0604020202020204" pitchFamily="34" charset="0"/>
              </a:rPr>
              <a:t>Morae</a:t>
            </a:r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 usability testing videos with UX teams and stakeholders.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6" y="3429000"/>
            <a:ext cx="3260144" cy="250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NeueLT Std ExtBlk Cn" panose="020B0806040502050204" pitchFamily="34" charset="0"/>
              </a:rPr>
              <a:t>Morae </a:t>
            </a:r>
            <a:r>
              <a:rPr lang="en-US" dirty="0">
                <a:latin typeface="HelveticaNeueLT Std ExtBlk Cn" panose="020B0806040502050204" pitchFamily="34" charset="0"/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HelveticaNeueLT Std Blk" panose="020B0904020202020204" pitchFamily="34" charset="0"/>
              </a:rPr>
              <a:t>Usability testing and market research software</a:t>
            </a:r>
            <a:endParaRPr lang="en-US" sz="1800" b="1" dirty="0">
              <a:solidFill>
                <a:schemeClr val="tx1"/>
              </a:solidFill>
              <a:latin typeface="HelveticaNeueLT Std Blk" panose="020B0904020202020204" pitchFamily="34" charset="0"/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Morae </a:t>
            </a:r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is a leading usability software that removes the guesswork from your decisions and helps you make products people love. </a:t>
            </a:r>
            <a:endParaRPr lang="en-US" sz="1600" dirty="0" smtClean="0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Record </a:t>
            </a:r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user interactions, efficiently analyze results, and instantly share your findings with anyone, anywhere</a:t>
            </a:r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.</a:t>
            </a:r>
          </a:p>
          <a:p>
            <a:endParaRPr lang="en-US" sz="1600" dirty="0">
              <a:latin typeface="HelveticaNeueLT Std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47" y="3505200"/>
            <a:ext cx="3473334" cy="2491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0"/>
            <a:ext cx="3505200" cy="209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HelveticaNeueLT Std ExtBlk Cn" panose="020B0806040502050204" pitchFamily="34" charset="0"/>
              </a:rPr>
              <a:t>Morae </a:t>
            </a:r>
            <a:r>
              <a:rPr lang="en-US" dirty="0" smtClean="0">
                <a:latin typeface="HelveticaNeueLT Std ExtBlk Cn" panose="020B0806040502050204" pitchFamily="34" charset="0"/>
              </a:rPr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HelveticaNeueLT Std Blk" panose="020B0904020202020204" pitchFamily="34" charset="0"/>
              </a:rPr>
              <a:t>Use Morae to... </a:t>
            </a:r>
            <a:endParaRPr lang="en-US" sz="1800" b="1" dirty="0">
              <a:solidFill>
                <a:schemeClr val="tx1"/>
              </a:solidFill>
              <a:latin typeface="HelveticaNeueLT Std Blk" panose="020B0904020202020204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Capture </a:t>
            </a:r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audio, on-screen activity, and keyboard/mouse </a:t>
            </a:r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input. </a:t>
            </a:r>
            <a:endParaRPr lang="en-US" sz="1600" dirty="0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Watch people interact with your product, site, or </a:t>
            </a:r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idea. </a:t>
            </a:r>
            <a:endParaRPr lang="en-US" sz="1600" dirty="0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Discover patterns and gain </a:t>
            </a:r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insight.</a:t>
            </a:r>
          </a:p>
          <a:p>
            <a:pPr marL="0" indent="0">
              <a:buNone/>
            </a:pPr>
            <a:endParaRPr lang="en-US" sz="1600" dirty="0">
              <a:latin typeface="HelveticaNeueLT Std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05200"/>
            <a:ext cx="3863704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10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NeueLT Std ExtBlk Cn" panose="020B0806040502050204" pitchFamily="34" charset="0"/>
              </a:rPr>
              <a:t>Coach’s Eye </a:t>
            </a:r>
            <a:r>
              <a:rPr lang="en-US" dirty="0">
                <a:latin typeface="HelveticaNeueLT Std ExtBlk Cn" panose="020B0806040502050204" pitchFamily="34" charset="0"/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iPhone, iPad, and Android app</a:t>
            </a:r>
            <a:r>
              <a:rPr lang="en-US" sz="1800" b="1" dirty="0">
                <a:solidFill>
                  <a:schemeClr val="tx1"/>
                </a:solidFill>
                <a:latin typeface="HelveticaNeueLT Std" panose="020B0604020202020204" pitchFamily="34" charset="0"/>
              </a:rPr>
              <a:t/>
            </a:r>
            <a:br>
              <a:rPr lang="en-US" sz="1800" b="1" dirty="0">
                <a:solidFill>
                  <a:schemeClr val="tx1"/>
                </a:solidFill>
                <a:latin typeface="HelveticaNeueLT Std" panose="020B0604020202020204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HelveticaNeueLT Std" panose="020B0604020202020204" pitchFamily="34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HelveticaNeueLT Std" panose="020B0604020202020204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NeueLT Std" panose="020B0604020202020204" pitchFamily="34" charset="0"/>
              </a:rPr>
              <a:t>Whether </a:t>
            </a:r>
            <a:r>
              <a:rPr lang="en-US" sz="1600" dirty="0">
                <a:solidFill>
                  <a:srgbClr val="000000"/>
                </a:solidFill>
                <a:latin typeface="HelveticaNeueLT Std" panose="020B0604020202020204" pitchFamily="34" charset="0"/>
              </a:rPr>
              <a:t>you’re working on a golf swing, football drill, soccer kick, or yoga posture, Coach’s Eye delivers “ah-ha” moments that elevate athletes from good to great.</a:t>
            </a:r>
            <a:br>
              <a:rPr lang="en-US" sz="1600" dirty="0">
                <a:solidFill>
                  <a:srgbClr val="000000"/>
                </a:solidFill>
                <a:latin typeface="HelveticaNeueLT Std" panose="020B0604020202020204" pitchFamily="34" charset="0"/>
              </a:rPr>
            </a:br>
            <a:endParaRPr lang="en-US" sz="1600" dirty="0">
              <a:solidFill>
                <a:srgbClr val="000000"/>
              </a:solidFill>
              <a:latin typeface="HelveticaNeueLT Std" panose="020B0604020202020204" pitchFamily="34" charset="0"/>
            </a:endParaRPr>
          </a:p>
          <a:p>
            <a:pPr lvl="5"/>
            <a:r>
              <a:rPr lang="en-US" sz="1600" b="1" dirty="0">
                <a:latin typeface="HelveticaNeueLT Std" panose="020B0604020202020204" pitchFamily="34" charset="0"/>
              </a:rPr>
              <a:t>Capture</a:t>
            </a:r>
            <a:r>
              <a:rPr lang="en-US" sz="1600" dirty="0">
                <a:latin typeface="HelveticaNeueLT Std" panose="020B0604020202020204" pitchFamily="34" charset="0"/>
              </a:rPr>
              <a:t> – Record a video of any sport or activity directly from your iOS or Android device</a:t>
            </a:r>
            <a:r>
              <a:rPr lang="en-US" sz="1600" dirty="0" smtClean="0">
                <a:latin typeface="HelveticaNeueLT Std" panose="020B0604020202020204" pitchFamily="34" charset="0"/>
              </a:rPr>
              <a:t>.</a:t>
            </a:r>
            <a:br>
              <a:rPr lang="en-US" sz="1600" dirty="0" smtClean="0">
                <a:latin typeface="HelveticaNeueLT Std" panose="020B0604020202020204" pitchFamily="34" charset="0"/>
              </a:rPr>
            </a:br>
            <a:endParaRPr lang="en-US" sz="1600" dirty="0">
              <a:latin typeface="HelveticaNeueLT Std" panose="020B0604020202020204" pitchFamily="34" charset="0"/>
            </a:endParaRPr>
          </a:p>
          <a:p>
            <a:pPr lvl="5"/>
            <a:r>
              <a:rPr lang="en-US" sz="1600" b="1" dirty="0" smtClean="0">
                <a:latin typeface="HelveticaNeueLT Std" panose="020B0604020202020204" pitchFamily="34" charset="0"/>
              </a:rPr>
              <a:t>Analysis </a:t>
            </a:r>
            <a:r>
              <a:rPr lang="en-US" sz="1600" b="1" dirty="0">
                <a:latin typeface="HelveticaNeueLT Std" panose="020B0604020202020204" pitchFamily="34" charset="0"/>
              </a:rPr>
              <a:t>and Video Review </a:t>
            </a:r>
            <a:r>
              <a:rPr lang="en-US" sz="1600" dirty="0">
                <a:latin typeface="HelveticaNeueLT Std" panose="020B0604020202020204" pitchFamily="34" charset="0"/>
              </a:rPr>
              <a:t>– Immediately show your athletes what is happening by analyzing video in slow motion and calling out specific areas with lines and shapes</a:t>
            </a:r>
            <a:r>
              <a:rPr lang="en-US" sz="1600" dirty="0" smtClean="0">
                <a:latin typeface="HelveticaNeueLT Std" panose="020B0604020202020204" pitchFamily="34" charset="0"/>
              </a:rPr>
              <a:t>.</a:t>
            </a:r>
            <a:br>
              <a:rPr lang="en-US" sz="1600" dirty="0" smtClean="0">
                <a:latin typeface="HelveticaNeueLT Std" panose="020B0604020202020204" pitchFamily="34" charset="0"/>
              </a:rPr>
            </a:br>
            <a:endParaRPr lang="en-US" sz="1600" dirty="0">
              <a:latin typeface="HelveticaNeueLT Std" panose="020B0604020202020204" pitchFamily="34" charset="0"/>
            </a:endParaRPr>
          </a:p>
          <a:p>
            <a:pPr lvl="5"/>
            <a:r>
              <a:rPr lang="en-US" sz="1600" b="1" dirty="0">
                <a:latin typeface="HelveticaNeueLT Std" panose="020B0604020202020204" pitchFamily="34" charset="0"/>
              </a:rPr>
              <a:t>Share</a:t>
            </a:r>
            <a:r>
              <a:rPr lang="en-US" sz="1600" dirty="0">
                <a:latin typeface="HelveticaNeueLT Std" panose="020B0604020202020204" pitchFamily="34" charset="0"/>
              </a:rPr>
              <a:t> – Send your recordings to an athlete or entire team to help them improve their skills.</a:t>
            </a:r>
          </a:p>
          <a:p>
            <a:pPr lvl="5"/>
            <a:endParaRPr lang="en-US" sz="1600" dirty="0">
              <a:latin typeface="HelveticaNeueLT Std" panose="020B0604020202020204" pitchFamily="34" charset="0"/>
            </a:endParaRPr>
          </a:p>
          <a:p>
            <a:pPr marL="2286000" lvl="5" indent="0">
              <a:buNone/>
            </a:pPr>
            <a:endParaRPr lang="en-US" sz="1600" dirty="0" smtClean="0">
              <a:latin typeface="HelveticaNeueLT Std" panose="020B0604020202020204" pitchFamily="34" charset="0"/>
            </a:endParaRPr>
          </a:p>
          <a:p>
            <a:pPr lvl="5"/>
            <a:endParaRPr lang="en-US" sz="1600" dirty="0">
              <a:latin typeface="HelveticaNeueLT Std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2207302" cy="352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HelveticaNeueLT Std ExtBlk Cn" panose="020B0806040502050204" pitchFamily="34" charset="0"/>
              </a:rPr>
              <a:t>Coach’s Eye </a:t>
            </a:r>
            <a:r>
              <a:rPr lang="en-US" dirty="0" smtClean="0">
                <a:latin typeface="HelveticaNeueLT Std ExtBlk Cn" panose="020B0806040502050204" pitchFamily="34" charset="0"/>
              </a:rPr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Instant video analysis and slow-motion review on your mobile device!</a:t>
            </a:r>
            <a:br>
              <a:rPr lang="en-US" sz="1800" b="1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</a:br>
            <a:endParaRPr lang="en-US" sz="1800" b="1" dirty="0" smtClean="0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Instant Video Analysis</a:t>
            </a:r>
          </a:p>
          <a:p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Slow Motion and Frame-by-Frame Scrubbing</a:t>
            </a:r>
          </a:p>
          <a:p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Audio Voice Over and Drawing Tools</a:t>
            </a:r>
          </a:p>
          <a:p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Share Your Wisdom</a:t>
            </a:r>
          </a:p>
          <a:p>
            <a:endParaRPr lang="en-US" sz="1800" b="1" dirty="0">
              <a:latin typeface="HelveticaNeueLT Std Blk" panose="020B09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413" y="3733800"/>
            <a:ext cx="1697313" cy="2598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13" y="3733800"/>
            <a:ext cx="1677326" cy="2598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733800"/>
            <a:ext cx="1732613" cy="25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Visit us at </a:t>
            </a:r>
            <a:r>
              <a:rPr lang="en-US" sz="1800" b="1" dirty="0" smtClean="0">
                <a:solidFill>
                  <a:schemeClr val="tx1"/>
                </a:solidFill>
                <a:latin typeface="HelveticaNeueLT Std" panose="020B0604020202020204" pitchFamily="34" charset="0"/>
                <a:hlinkClick r:id="rId2"/>
              </a:rPr>
              <a:t>http</a:t>
            </a:r>
            <a:r>
              <a:rPr lang="en-US" sz="1800" b="1" dirty="0">
                <a:solidFill>
                  <a:schemeClr val="tx1"/>
                </a:solidFill>
                <a:latin typeface="HelveticaNeueLT Std" panose="020B0604020202020204" pitchFamily="34" charset="0"/>
                <a:hlinkClick r:id="rId2"/>
              </a:rPr>
              <a:t>://www.techsmith.com</a:t>
            </a:r>
            <a:r>
              <a:rPr lang="en-US" sz="1800" b="1" dirty="0" smtClean="0">
                <a:solidFill>
                  <a:schemeClr val="tx1"/>
                </a:solidFill>
                <a:latin typeface="HelveticaNeueLT Std" panose="020B0604020202020204" pitchFamily="34" charset="0"/>
                <a:hlinkClick r:id="rId2"/>
              </a:rPr>
              <a:t>/</a:t>
            </a:r>
            <a:r>
              <a:rPr lang="en-US" sz="1800" b="1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</a:br>
            <a:endParaRPr lang="en-US" sz="1800" b="1" dirty="0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To purchase products, please go to </a:t>
            </a:r>
            <a:r>
              <a:rPr lang="en-US" sz="1500" dirty="0" smtClean="0">
                <a:solidFill>
                  <a:schemeClr val="tx1"/>
                </a:solidFill>
                <a:latin typeface="HelveticaNeueLT Std" panose="020B0604020202020204" pitchFamily="34" charset="0"/>
                <a:hlinkClick r:id="rId3"/>
              </a:rPr>
              <a:t>http://store.techsmith.com</a:t>
            </a:r>
            <a:r>
              <a:rPr lang="en-US" sz="15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 </a:t>
            </a:r>
            <a:endParaRPr lang="en-US" sz="1500" dirty="0" smtClean="0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Try any of our products for </a:t>
            </a:r>
            <a:r>
              <a:rPr lang="en-US" sz="1600" b="1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free</a:t>
            </a:r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 at  </a:t>
            </a:r>
            <a:r>
              <a:rPr lang="en-US" sz="1500" dirty="0">
                <a:solidFill>
                  <a:schemeClr val="tx1"/>
                </a:solidFill>
                <a:latin typeface="HelveticaNeueLT Std" panose="020B0604020202020204" pitchFamily="34" charset="0"/>
                <a:hlinkClick r:id="rId4"/>
              </a:rPr>
              <a:t>http://</a:t>
            </a:r>
            <a:r>
              <a:rPr lang="en-US" sz="1500" dirty="0" smtClean="0">
                <a:solidFill>
                  <a:schemeClr val="tx1"/>
                </a:solidFill>
                <a:latin typeface="HelveticaNeueLT Std" panose="020B0604020202020204" pitchFamily="34" charset="0"/>
                <a:hlinkClick r:id="rId4"/>
              </a:rPr>
              <a:t>www.techsmith.com/download.html</a:t>
            </a:r>
            <a:r>
              <a:rPr lang="en-US" sz="15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 </a:t>
            </a:r>
            <a:endParaRPr lang="en-US" sz="1500" dirty="0" smtClean="0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For support</a:t>
            </a:r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check out </a:t>
            </a:r>
            <a:r>
              <a:rPr lang="en-US" sz="1500" dirty="0">
                <a:solidFill>
                  <a:schemeClr val="tx1"/>
                </a:solidFill>
                <a:latin typeface="HelveticaNeueLT Std" panose="020B0604020202020204" pitchFamily="34" charset="0"/>
                <a:hlinkClick r:id="rId5"/>
              </a:rPr>
              <a:t>http://techsmith.custhelp.com</a:t>
            </a:r>
            <a:r>
              <a:rPr lang="en-US" sz="1500" dirty="0" smtClean="0">
                <a:solidFill>
                  <a:schemeClr val="tx1"/>
                </a:solidFill>
                <a:latin typeface="HelveticaNeueLT Std" panose="020B0604020202020204" pitchFamily="34" charset="0"/>
                <a:hlinkClick r:id="rId5"/>
              </a:rPr>
              <a:t>/</a:t>
            </a:r>
            <a:r>
              <a:rPr lang="en-US" sz="15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And follow us by visiting the TechSmith </a:t>
            </a:r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b</a:t>
            </a:r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log, Facebook page, or Twitter page!</a:t>
            </a:r>
          </a:p>
          <a:p>
            <a:pPr lvl="1"/>
            <a:r>
              <a:rPr lang="en-US" sz="1500" dirty="0" smtClean="0">
                <a:solidFill>
                  <a:schemeClr val="tx1"/>
                </a:solidFill>
                <a:latin typeface="HelveticaNeueLT Std" panose="020B0604020202020204" pitchFamily="34" charset="0"/>
                <a:hlinkClick r:id="rId6"/>
              </a:rPr>
              <a:t>http</a:t>
            </a:r>
            <a:r>
              <a:rPr lang="en-US" sz="1500" dirty="0">
                <a:solidFill>
                  <a:schemeClr val="tx1"/>
                </a:solidFill>
                <a:latin typeface="HelveticaNeueLT Std" panose="020B0604020202020204" pitchFamily="34" charset="0"/>
                <a:hlinkClick r:id="rId6"/>
              </a:rPr>
              <a:t>://blogs.techsmith.com</a:t>
            </a:r>
            <a:r>
              <a:rPr lang="en-US" sz="1500" dirty="0" smtClean="0">
                <a:solidFill>
                  <a:schemeClr val="tx1"/>
                </a:solidFill>
                <a:latin typeface="HelveticaNeueLT Std" panose="020B0604020202020204" pitchFamily="34" charset="0"/>
                <a:hlinkClick r:id="rId6"/>
              </a:rPr>
              <a:t>/</a:t>
            </a:r>
            <a:r>
              <a:rPr lang="en-US" sz="15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 </a:t>
            </a:r>
          </a:p>
          <a:p>
            <a:pPr lvl="1"/>
            <a:r>
              <a:rPr lang="en-US" sz="1500" u="sng" dirty="0" smtClean="0">
                <a:solidFill>
                  <a:schemeClr val="tx1"/>
                </a:solidFill>
                <a:latin typeface="HelveticaNeueLT Std" panose="020B0604020202020204" pitchFamily="34" charset="0"/>
                <a:hlinkClick r:id="rId7"/>
              </a:rPr>
              <a:t>http</a:t>
            </a:r>
            <a:r>
              <a:rPr lang="en-US" sz="1500" u="sng" dirty="0">
                <a:solidFill>
                  <a:schemeClr val="tx1"/>
                </a:solidFill>
                <a:latin typeface="HelveticaNeueLT Std" panose="020B0604020202020204" pitchFamily="34" charset="0"/>
                <a:hlinkClick r:id="rId7"/>
              </a:rPr>
              <a:t>://</a:t>
            </a:r>
            <a:r>
              <a:rPr lang="en-US" sz="1500" u="sng" dirty="0" smtClean="0">
                <a:solidFill>
                  <a:schemeClr val="tx1"/>
                </a:solidFill>
                <a:latin typeface="HelveticaNeueLT Std" panose="020B0604020202020204" pitchFamily="34" charset="0"/>
                <a:hlinkClick r:id="rId7"/>
              </a:rPr>
              <a:t>www.facebook.com/TechSmith</a:t>
            </a:r>
            <a:r>
              <a:rPr lang="en-US" sz="1500" u="sng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 </a:t>
            </a:r>
          </a:p>
          <a:p>
            <a:pPr lvl="1"/>
            <a:r>
              <a:rPr lang="en-US" sz="1500" u="sng" dirty="0">
                <a:solidFill>
                  <a:schemeClr val="tx1"/>
                </a:solidFill>
                <a:latin typeface="HelveticaNeueLT Std" panose="020B0604020202020204" pitchFamily="34" charset="0"/>
                <a:hlinkClick r:id="rId8"/>
              </a:rPr>
              <a:t>https://</a:t>
            </a:r>
            <a:r>
              <a:rPr lang="en-US" sz="1500" u="sng" dirty="0" smtClean="0">
                <a:solidFill>
                  <a:schemeClr val="tx1"/>
                </a:solidFill>
                <a:latin typeface="HelveticaNeueLT Std" panose="020B0604020202020204" pitchFamily="34" charset="0"/>
                <a:hlinkClick r:id="rId8"/>
              </a:rPr>
              <a:t>twitter.com/TechSmith</a:t>
            </a:r>
            <a:r>
              <a:rPr lang="en-US" sz="1500" u="sng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 </a:t>
            </a:r>
          </a:p>
          <a:p>
            <a:endParaRPr lang="en-US" sz="1600" dirty="0" smtClean="0">
              <a:latin typeface="HelveticaNeueLT Std" panose="020B0604020202020204" pitchFamily="34" charset="0"/>
            </a:endParaRPr>
          </a:p>
          <a:p>
            <a:endParaRPr lang="en-US" sz="1600" dirty="0"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NeueLT Std ExtBlk Cn" panose="020B0806040502050204" pitchFamily="34" charset="0"/>
              </a:rPr>
              <a:t>Products</a:t>
            </a:r>
            <a:endParaRPr lang="en-US" dirty="0">
              <a:latin typeface="HelveticaNeueLT Std ExtBlk Cn" panose="020B080604050205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HelveticaNeueLT Std Blk" panose="020B0904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HelveticaNeueLT Std Blk" panose="020B09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HelveticaNeueLT Std Blk" panose="020B0904020202020204" pitchFamily="34" charset="0"/>
            </a:endParaRPr>
          </a:p>
          <a:p>
            <a:endParaRPr lang="en-US" dirty="0" smtClean="0">
              <a:latin typeface="HelveticaNeueLT Std Blk" panose="020B09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25603"/>
            <a:ext cx="4104067" cy="4968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HelveticaNeueLT Std ExtBlk Cn" panose="020B0806040502050204" pitchFamily="34" charset="0"/>
              </a:rPr>
              <a:t>Snagit Overview</a:t>
            </a:r>
            <a:endParaRPr lang="en-US" dirty="0">
              <a:latin typeface="HelveticaNeueLT Std ExtBlk Cn" panose="020B080604050205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HelveticaNeueLT Std Blk" panose="020B0904020202020204" pitchFamily="34" charset="0"/>
              </a:rPr>
              <a:t>S</a:t>
            </a:r>
            <a:r>
              <a:rPr lang="en-US" sz="1800" b="1" dirty="0" smtClean="0">
                <a:solidFill>
                  <a:schemeClr val="tx1"/>
                </a:solidFill>
                <a:latin typeface="HelveticaNeueLT Std Blk" panose="020B0904020202020204" pitchFamily="34" charset="0"/>
              </a:rPr>
              <a:t>creen capture </a:t>
            </a:r>
            <a:r>
              <a:rPr lang="en-US" sz="1800" b="1" dirty="0">
                <a:solidFill>
                  <a:schemeClr val="tx1"/>
                </a:solidFill>
                <a:latin typeface="HelveticaNeueLT Std Blk" panose="020B0904020202020204" pitchFamily="34" charset="0"/>
              </a:rPr>
              <a:t>s</a:t>
            </a:r>
            <a:r>
              <a:rPr lang="en-US" sz="1800" b="1" dirty="0" smtClean="0">
                <a:solidFill>
                  <a:schemeClr val="tx1"/>
                </a:solidFill>
                <a:latin typeface="HelveticaNeueLT Std Blk" panose="020B0904020202020204" pitchFamily="34" charset="0"/>
              </a:rPr>
              <a:t>oftware </a:t>
            </a:r>
            <a:r>
              <a:rPr lang="en-US" sz="1800" b="1" dirty="0">
                <a:solidFill>
                  <a:schemeClr val="tx1"/>
                </a:solidFill>
                <a:latin typeface="HelveticaNeueLT Std Blk" panose="020B0904020202020204" pitchFamily="34" charset="0"/>
              </a:rPr>
              <a:t/>
            </a:r>
            <a:br>
              <a:rPr lang="en-US" sz="1800" b="1" dirty="0">
                <a:solidFill>
                  <a:schemeClr val="tx1"/>
                </a:solidFill>
                <a:latin typeface="HelveticaNeueLT Std Blk" panose="020B0904020202020204" pitchFamily="34" charset="0"/>
              </a:rPr>
            </a:br>
            <a:r>
              <a:rPr lang="en-US" sz="1800" b="1" dirty="0" smtClean="0">
                <a:solidFill>
                  <a:schemeClr val="tx1"/>
                </a:solidFill>
                <a:latin typeface="HelveticaNeueLT Std Blk" panose="020B0904020202020204" pitchFamily="34" charset="0"/>
              </a:rPr>
              <a:t/>
            </a:r>
            <a:br>
              <a:rPr lang="en-US" sz="1800" b="1" dirty="0" smtClean="0">
                <a:solidFill>
                  <a:schemeClr val="tx1"/>
                </a:solidFill>
                <a:latin typeface="HelveticaNeueLT Std Blk" panose="020B0904020202020204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</a:rPr>
              <a:t>With </a:t>
            </a:r>
            <a:r>
              <a:rPr lang="en-US" sz="1600" dirty="0">
                <a:solidFill>
                  <a:srgbClr val="000000"/>
                </a:solidFill>
              </a:rPr>
              <a:t>Snagit's easy-to-use tools, you can quickly create images and videos to give feedback, solve a problem, or show off something cool.</a:t>
            </a:r>
            <a:r>
              <a:rPr lang="en-US" sz="1600" dirty="0" smtClean="0">
                <a:solidFill>
                  <a:srgbClr val="000000"/>
                </a:solidFill>
                <a:latin typeface="HelveticaNeueLT Std" panose="020B0604020202020204" pitchFamily="34" charset="0"/>
              </a:rPr>
              <a:t> </a:t>
            </a:r>
          </a:p>
          <a:p>
            <a:pPr lvl="7"/>
            <a:endParaRPr lang="en-US" sz="1600" dirty="0" smtClean="0">
              <a:latin typeface="HelveticaNeueLT Std" panose="020B0604020202020204" pitchFamily="34" charset="0"/>
            </a:endParaRPr>
          </a:p>
          <a:p>
            <a:pPr lvl="7"/>
            <a:endParaRPr lang="en-US" sz="1600" dirty="0">
              <a:latin typeface="HelveticaNeueLT Std" panose="020B0604020202020204" pitchFamily="34" charset="0"/>
            </a:endParaRPr>
          </a:p>
          <a:p>
            <a:pPr lvl="7"/>
            <a:r>
              <a:rPr lang="en-US" sz="1600" dirty="0" smtClean="0">
                <a:latin typeface="HelveticaNeueLT Std" panose="020B0604020202020204" pitchFamily="34" charset="0"/>
              </a:rPr>
              <a:t> Snag </a:t>
            </a:r>
            <a:r>
              <a:rPr lang="en-US" sz="1600" dirty="0">
                <a:latin typeface="HelveticaNeueLT Std" panose="020B0604020202020204" pitchFamily="34" charset="0"/>
              </a:rPr>
              <a:t>any </a:t>
            </a:r>
            <a:r>
              <a:rPr lang="en-US" sz="1600" dirty="0" smtClean="0">
                <a:latin typeface="HelveticaNeueLT Std" panose="020B0604020202020204" pitchFamily="34" charset="0"/>
              </a:rPr>
              <a:t>image or video.</a:t>
            </a:r>
          </a:p>
          <a:p>
            <a:pPr lvl="7"/>
            <a:r>
              <a:rPr lang="en-US" sz="1600" dirty="0" smtClean="0">
                <a:latin typeface="HelveticaNeueLT Std" panose="020B0604020202020204" pitchFamily="34" charset="0"/>
              </a:rPr>
              <a:t> </a:t>
            </a:r>
            <a:r>
              <a:rPr lang="en-US" sz="1600" dirty="0">
                <a:latin typeface="HelveticaNeueLT Std" panose="020B0604020202020204" pitchFamily="34" charset="0"/>
              </a:rPr>
              <a:t>E</a:t>
            </a:r>
            <a:r>
              <a:rPr lang="en-US" sz="1600" dirty="0" smtClean="0">
                <a:latin typeface="HelveticaNeueLT Std" panose="020B0604020202020204" pitchFamily="34" charset="0"/>
              </a:rPr>
              <a:t>nhance </a:t>
            </a:r>
            <a:r>
              <a:rPr lang="en-US" sz="1600" dirty="0">
                <a:latin typeface="HelveticaNeueLT Std" panose="020B0604020202020204" pitchFamily="34" charset="0"/>
              </a:rPr>
              <a:t>it with </a:t>
            </a:r>
            <a:r>
              <a:rPr lang="en-US" sz="1600" dirty="0" smtClean="0">
                <a:latin typeface="HelveticaNeueLT Std" panose="020B0604020202020204" pitchFamily="34" charset="0"/>
              </a:rPr>
              <a:t>effects such as callouts, arrows,</a:t>
            </a:r>
            <a:br>
              <a:rPr lang="en-US" sz="1600" dirty="0" smtClean="0">
                <a:latin typeface="HelveticaNeueLT Std" panose="020B0604020202020204" pitchFamily="34" charset="0"/>
              </a:rPr>
            </a:br>
            <a:r>
              <a:rPr lang="en-US" sz="1600" dirty="0" smtClean="0">
                <a:latin typeface="HelveticaNeueLT Std" panose="020B0604020202020204" pitchFamily="34" charset="0"/>
              </a:rPr>
              <a:t> and stamps.</a:t>
            </a:r>
          </a:p>
          <a:p>
            <a:pPr lvl="7"/>
            <a:r>
              <a:rPr lang="en-US" sz="1600" dirty="0" smtClean="0">
                <a:latin typeface="HelveticaNeueLT Std" panose="020B0604020202020204" pitchFamily="34" charset="0"/>
              </a:rPr>
              <a:t> Save, share, or send your creations to anyone,</a:t>
            </a:r>
            <a:br>
              <a:rPr lang="en-US" sz="1600" dirty="0" smtClean="0">
                <a:latin typeface="HelveticaNeueLT Std" panose="020B0604020202020204" pitchFamily="34" charset="0"/>
              </a:rPr>
            </a:br>
            <a:r>
              <a:rPr lang="en-US" sz="1600" dirty="0" smtClean="0">
                <a:latin typeface="HelveticaNeueLT Std" panose="020B0604020202020204" pitchFamily="34" charset="0"/>
              </a:rPr>
              <a:t> anywhere</a:t>
            </a:r>
            <a:r>
              <a:rPr lang="en-US" sz="1600" dirty="0" smtClean="0">
                <a:latin typeface="HelveticaNeueLT Std" panose="020B0604020202020204" pitchFamily="34" charset="0"/>
              </a:rPr>
              <a:t>!</a:t>
            </a:r>
          </a:p>
          <a:p>
            <a:pPr lvl="7"/>
            <a:r>
              <a:rPr lang="en-US" sz="1600" dirty="0" smtClean="0">
                <a:latin typeface="HelveticaNeueLT Std" panose="020B0604020202020204" pitchFamily="34" charset="0"/>
              </a:rPr>
              <a:t>Some great sharing destinations include:</a:t>
            </a:r>
            <a:endParaRPr lang="en-US" sz="1600" dirty="0">
              <a:latin typeface="HelveticaNeueLT Std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http://assets.techsmith.com/Images/content/mkt-product-snagit/centeredcanv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3048000" cy="183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assets.techsmith.com/Images/content/ua-tutorials-misc/sc-color-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52" y="5272004"/>
            <a:ext cx="1512743" cy="44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487" y="5296061"/>
            <a:ext cx="1048912" cy="396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4940286"/>
            <a:ext cx="1027282" cy="311012"/>
          </a:xfrm>
          <a:prstGeom prst="rect">
            <a:avLst/>
          </a:prstGeom>
        </p:spPr>
      </p:pic>
      <p:pic>
        <p:nvPicPr>
          <p:cNvPr id="8" name="Picture 2" descr="https://encrypted-tbn3.gstatic.com/images?q=tbn:ANd9GcTVmfsxE6XAdKQ-umi94CXO24voVnSdlf82ea82NhuyRWSgiKD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108" y="4948278"/>
            <a:ext cx="849484" cy="33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22" y="5296061"/>
            <a:ext cx="1365810" cy="418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4871955"/>
            <a:ext cx="15430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NeueLT Std ExtBlk Cn" panose="020B0806040502050204" pitchFamily="34" charset="0"/>
              </a:rPr>
              <a:t>Snagit Uses</a:t>
            </a:r>
            <a:endParaRPr lang="en-US" dirty="0">
              <a:latin typeface="HelveticaNeueLT Std ExtBlk Cn" panose="020B08060405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021" y="12954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HelveticaNeueLT Std Blk" panose="020B0904020202020204" pitchFamily="34" charset="0"/>
              </a:rPr>
              <a:t>Snagit makes communication easier everywhere!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1828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NeueLT Std"/>
                <a:cs typeface="HelveticaNeueLT Std"/>
              </a:rPr>
              <a:t>Education:</a:t>
            </a:r>
            <a:endParaRPr lang="en-US" dirty="0">
              <a:latin typeface="HelveticaNeueLT Std"/>
              <a:cs typeface="HelveticaNeueLT St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828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NeueLT Std"/>
                <a:cs typeface="HelveticaNeueLT Std"/>
              </a:rPr>
              <a:t>Business:</a:t>
            </a:r>
            <a:endParaRPr lang="en-US" dirty="0">
              <a:latin typeface="HelveticaNeueLT Std"/>
              <a:cs typeface="HelveticaNeueLT St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828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NeueLT Std"/>
                <a:cs typeface="HelveticaNeueLT Std"/>
              </a:rPr>
              <a:t>Home:</a:t>
            </a:r>
            <a:endParaRPr lang="en-US" dirty="0">
              <a:latin typeface="HelveticaNeueLT Std"/>
              <a:cs typeface="HelveticaNeueLT St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4384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HelveticaNeueLT Std"/>
                <a:cs typeface="HelveticaNeueLT Std"/>
              </a:rPr>
              <a:t>Video lessons &amp; handouts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HelveticaNeueLT Std"/>
                <a:cs typeface="HelveticaNeueLT Std"/>
              </a:rPr>
              <a:t>Research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HelveticaNeueLT Std"/>
                <a:cs typeface="HelveticaNeueLT Std"/>
              </a:rPr>
              <a:t>Collaboration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HelveticaNeueLT Std"/>
                <a:cs typeface="HelveticaNeueLT Std"/>
              </a:rPr>
              <a:t>Training</a:t>
            </a:r>
            <a:endParaRPr lang="en-US" sz="1400" dirty="0">
              <a:latin typeface="HelveticaNeueLT Std"/>
              <a:cs typeface="HelveticaNeueLT St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4384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HelveticaNeueLT Std"/>
                <a:cs typeface="HelveticaNeueLT Std"/>
              </a:rPr>
              <a:t>Communication &amp; collaboration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HelveticaNeueLT Std"/>
                <a:cs typeface="HelveticaNeueLT Std"/>
              </a:rPr>
              <a:t>Research &amp; record keeping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HelveticaNeueLT Std"/>
                <a:cs typeface="HelveticaNeueLT Std"/>
              </a:rPr>
              <a:t>Training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HelveticaNeueLT Std"/>
                <a:cs typeface="HelveticaNeueLT Std"/>
              </a:rPr>
              <a:t>Documentation</a:t>
            </a:r>
            <a:endParaRPr lang="en-US" sz="1400" dirty="0">
              <a:latin typeface="HelveticaNeueLT Std"/>
              <a:cs typeface="HelveticaNeueLT St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4384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HelveticaNeueLT Std"/>
                <a:cs typeface="HelveticaNeueLT Std"/>
              </a:rPr>
              <a:t>Communication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HelveticaNeueLT Std"/>
                <a:cs typeface="HelveticaNeueLT Std"/>
              </a:rPr>
              <a:t>Research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HelveticaNeueLT Std"/>
                <a:cs typeface="HelveticaNeueLT Std"/>
              </a:rPr>
              <a:t>Record Keeping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HelveticaNeueLT Std"/>
                <a:cs typeface="HelveticaNeueLT Std"/>
              </a:rPr>
              <a:t>And so much more!</a:t>
            </a:r>
            <a:endParaRPr lang="en-US" sz="1400" dirty="0">
              <a:latin typeface="HelveticaNeueLT Std"/>
              <a:cs typeface="HelveticaNeueLT St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038" y="3657601"/>
            <a:ext cx="2408613" cy="14552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544" y="3581400"/>
            <a:ext cx="2418144" cy="1460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657600"/>
            <a:ext cx="240203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dirty="0" smtClean="0">
                <a:latin typeface="HelveticaNeueLT Std ExtBlk Cn" panose="020B0806040502050204" pitchFamily="34" charset="0"/>
              </a:rPr>
              <a:t>Camtasia Studio and Camtasia for Mac Overview</a:t>
            </a:r>
            <a:endParaRPr lang="en-US" sz="3000" dirty="0">
              <a:latin typeface="HelveticaNeueLT Std ExtBlk Cn" panose="020B08060405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64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HelveticaNeueLT Std Blk" panose="020B0904020202020204" pitchFamily="34" charset="0"/>
              </a:rPr>
              <a:t>Screen </a:t>
            </a:r>
            <a:r>
              <a:rPr lang="en-US" sz="1800" b="1" dirty="0" smtClean="0">
                <a:solidFill>
                  <a:schemeClr val="tx1"/>
                </a:solidFill>
                <a:latin typeface="HelveticaNeueLT Std Blk" panose="020B0904020202020204" pitchFamily="34" charset="0"/>
              </a:rPr>
              <a:t>recording </a:t>
            </a:r>
            <a:r>
              <a:rPr lang="en-US" sz="1800" b="1" dirty="0">
                <a:solidFill>
                  <a:schemeClr val="tx1"/>
                </a:solidFill>
                <a:latin typeface="HelveticaNeueLT Std Blk" panose="020B0904020202020204" pitchFamily="34" charset="0"/>
              </a:rPr>
              <a:t>and </a:t>
            </a:r>
            <a:r>
              <a:rPr lang="en-US" sz="1800" b="1" dirty="0" smtClean="0">
                <a:solidFill>
                  <a:schemeClr val="tx1"/>
                </a:solidFill>
                <a:latin typeface="HelveticaNeueLT Std Blk" panose="020B0904020202020204" pitchFamily="34" charset="0"/>
              </a:rPr>
              <a:t>video </a:t>
            </a:r>
            <a:r>
              <a:rPr lang="en-US" sz="1800" b="1" dirty="0">
                <a:solidFill>
                  <a:schemeClr val="tx1"/>
                </a:solidFill>
                <a:latin typeface="HelveticaNeueLT Std Blk" panose="020B0904020202020204" pitchFamily="34" charset="0"/>
              </a:rPr>
              <a:t>e</a:t>
            </a:r>
            <a:r>
              <a:rPr lang="en-US" sz="1800" b="1" dirty="0" smtClean="0">
                <a:solidFill>
                  <a:schemeClr val="tx1"/>
                </a:solidFill>
                <a:latin typeface="HelveticaNeueLT Std Blk" panose="020B0904020202020204" pitchFamily="34" charset="0"/>
              </a:rPr>
              <a:t>diting </a:t>
            </a:r>
            <a:r>
              <a:rPr lang="en-US" sz="1800" b="1" dirty="0">
                <a:solidFill>
                  <a:schemeClr val="tx1"/>
                </a:solidFill>
                <a:latin typeface="HelveticaNeueLT Std Blk" panose="020B0904020202020204" pitchFamily="34" charset="0"/>
              </a:rPr>
              <a:t>s</a:t>
            </a:r>
            <a:r>
              <a:rPr lang="en-US" sz="1800" b="1" dirty="0" smtClean="0">
                <a:solidFill>
                  <a:schemeClr val="tx1"/>
                </a:solidFill>
                <a:latin typeface="HelveticaNeueLT Std Blk" panose="020B0904020202020204" pitchFamily="34" charset="0"/>
              </a:rPr>
              <a:t>oftware</a:t>
            </a:r>
            <a:endParaRPr lang="en-US" sz="1800" b="1" dirty="0">
              <a:solidFill>
                <a:schemeClr val="tx1"/>
              </a:solidFill>
              <a:latin typeface="HelveticaNeueLT Std Blk" panose="020B09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</a:rPr>
              <a:t>With </a:t>
            </a:r>
            <a:r>
              <a:rPr lang="en-US" sz="1600" dirty="0" smtClean="0">
                <a:solidFill>
                  <a:schemeClr val="tx1"/>
                </a:solidFill>
              </a:rPr>
              <a:t>Camtasia’s flexible </a:t>
            </a:r>
            <a:r>
              <a:rPr lang="en-US" sz="1600" dirty="0">
                <a:solidFill>
                  <a:schemeClr val="tx1"/>
                </a:solidFill>
              </a:rPr>
              <a:t>screen recording options, you can easily record your entire screen, a window, webcam video</a:t>
            </a:r>
            <a:r>
              <a:rPr lang="en-US" sz="1600" dirty="0" smtClean="0">
                <a:solidFill>
                  <a:schemeClr val="tx1"/>
                </a:solidFill>
              </a:rPr>
              <a:t>, a </a:t>
            </a:r>
            <a:r>
              <a:rPr lang="en-US" sz="1600" dirty="0">
                <a:solidFill>
                  <a:schemeClr val="tx1"/>
                </a:solidFill>
              </a:rPr>
              <a:t>PowerPoint presentation, and more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dirty="0" smtClean="0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Capture smooth, high-quality videos.</a:t>
            </a:r>
          </a:p>
          <a:p>
            <a:pPr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  <a:latin typeface="HelveticaNeueLT Std" panose="020B0604020202020204" pitchFamily="34" charset="0"/>
              </a:rPr>
              <a:t>A</a:t>
            </a:r>
            <a:r>
              <a:rPr lang="en-US" sz="14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dd </a:t>
            </a:r>
            <a:r>
              <a:rPr lang="en-US" sz="1400" dirty="0">
                <a:solidFill>
                  <a:schemeClr val="tx1"/>
                </a:solidFill>
                <a:latin typeface="HelveticaNeueLT Std" panose="020B0604020202020204" pitchFamily="34" charset="0"/>
              </a:rPr>
              <a:t>imported </a:t>
            </a:r>
            <a:r>
              <a:rPr lang="en-US" sz="14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media to personalize your videos.</a:t>
            </a:r>
          </a:p>
          <a:p>
            <a:pPr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Unleash your creativity with a variety of editing tools.</a:t>
            </a:r>
          </a:p>
          <a:p>
            <a:pPr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Produce professional videos without having to be a video pro.</a:t>
            </a:r>
          </a:p>
          <a:p>
            <a:pPr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Share </a:t>
            </a:r>
            <a:r>
              <a:rPr lang="en-US" sz="1400" dirty="0">
                <a:solidFill>
                  <a:schemeClr val="tx1"/>
                </a:solidFill>
                <a:latin typeface="HelveticaNeueLT Std" panose="020B0604020202020204" pitchFamily="34" charset="0"/>
              </a:rPr>
              <a:t>high-quality, HD </a:t>
            </a:r>
            <a:r>
              <a:rPr lang="en-US" sz="14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videos with anyone on nearly any device. </a:t>
            </a:r>
            <a:br>
              <a:rPr lang="en-US" sz="14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</a:br>
            <a:endParaRPr lang="en-US" sz="1400" dirty="0" smtClean="0">
              <a:latin typeface="HelveticaNeueLT Std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400" dirty="0" smtClean="0"/>
              <a:t>	</a:t>
            </a:r>
            <a:r>
              <a:rPr lang="en-US" sz="1400" b="1" dirty="0" smtClean="0">
                <a:latin typeface="HelveticaNeueLT Std" panose="020B0604020202020204" pitchFamily="34" charset="0"/>
              </a:rPr>
              <a:t>				</a:t>
            </a:r>
          </a:p>
          <a:p>
            <a:pPr marL="0" indent="0">
              <a:buNone/>
            </a:pPr>
            <a:endParaRPr lang="en-US" sz="1700" dirty="0">
              <a:latin typeface="HelveticaNeueLT Std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79" y="4673355"/>
            <a:ext cx="2514600" cy="1724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79" y="4673355"/>
            <a:ext cx="2563421" cy="1727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6579" y="4216155"/>
            <a:ext cx="2014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NeueLT Std"/>
                <a:cs typeface="HelveticaNeueLT Std"/>
              </a:rPr>
              <a:t>Camtasia for Mac</a:t>
            </a:r>
            <a:endParaRPr lang="en-US" dirty="0">
              <a:latin typeface="HelveticaNeueLT Std"/>
              <a:cs typeface="HelveticaNeueLT St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4779" y="4216155"/>
            <a:ext cx="189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NeueLT Std"/>
                <a:cs typeface="HelveticaNeueLT Std"/>
              </a:rPr>
              <a:t>Camtasia Studio</a:t>
            </a:r>
            <a:endParaRPr lang="en-US" dirty="0">
              <a:latin typeface="HelveticaNeueLT Std"/>
              <a:cs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27131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latin typeface="HelveticaNeueLT Std ExtBlk Cn" panose="020B0806040502050204" pitchFamily="34" charset="0"/>
              </a:rPr>
              <a:t>Camtasia Studio and Camtasia for Mac </a:t>
            </a:r>
            <a:r>
              <a:rPr lang="en-US" sz="3000" dirty="0" smtClean="0">
                <a:latin typeface="HelveticaNeueLT Std ExtBlk Cn" panose="020B0806040502050204" pitchFamily="34" charset="0"/>
              </a:rPr>
              <a:t>Uses</a:t>
            </a:r>
            <a:br>
              <a:rPr lang="en-US" sz="3000" dirty="0" smtClean="0">
                <a:latin typeface="HelveticaNeueLT Std ExtBlk Cn" panose="020B0806040502050204" pitchFamily="34" charset="0"/>
              </a:rPr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HelveticaNeueLT Std Blk" panose="020B0904020202020204" pitchFamily="34" charset="0"/>
              </a:rPr>
              <a:t>Camtasia is so easy, anyone can do it!</a:t>
            </a:r>
            <a:endParaRPr lang="en-US" sz="1800" dirty="0">
              <a:solidFill>
                <a:schemeClr val="tx1"/>
              </a:solidFill>
              <a:latin typeface="HelveticaNeueLT Std Blk" panose="020B0904020202020204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Record </a:t>
            </a:r>
            <a:r>
              <a:rPr lang="en-US" sz="1400" dirty="0">
                <a:solidFill>
                  <a:schemeClr val="tx1"/>
                </a:solidFill>
                <a:latin typeface="HelveticaNeueLT Std" panose="020B0604020202020204" pitchFamily="34" charset="0"/>
              </a:rPr>
              <a:t>your screen to capture PowerPoint slides, software demos, webpages, and </a:t>
            </a:r>
            <a:r>
              <a:rPr lang="en-US" sz="14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more. </a:t>
            </a:r>
            <a:endParaRPr lang="en-US" sz="1400" dirty="0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HelveticaNeueLT Std" panose="020B0604020202020204" pitchFamily="34" charset="0"/>
              </a:rPr>
              <a:t>Import existing camera video, images, and music to make your videos unique.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Edit </a:t>
            </a:r>
            <a:r>
              <a:rPr lang="en-US" sz="1400" dirty="0">
                <a:solidFill>
                  <a:schemeClr val="tx1"/>
                </a:solidFill>
                <a:latin typeface="HelveticaNeueLT Std" panose="020B0604020202020204" pitchFamily="34" charset="0"/>
              </a:rPr>
              <a:t>your screen recordings and camera video by cutting, splicing, and combining </a:t>
            </a:r>
            <a:r>
              <a:rPr lang="en-US" sz="14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clips.</a:t>
            </a:r>
            <a:endParaRPr lang="en-US" sz="1400" dirty="0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Customize </a:t>
            </a:r>
            <a:r>
              <a:rPr lang="en-US" sz="1400" dirty="0">
                <a:solidFill>
                  <a:schemeClr val="tx1"/>
                </a:solidFill>
                <a:latin typeface="HelveticaNeueLT Std" panose="020B0604020202020204" pitchFamily="34" charset="0"/>
              </a:rPr>
              <a:t>your screen recordings and videos with ready-to-use media themes, animated backgrounds, graphics, callouts, and </a:t>
            </a:r>
            <a:r>
              <a:rPr lang="en-US" sz="14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more.</a:t>
            </a:r>
            <a:endParaRPr lang="en-US" sz="1400" dirty="0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Produce </a:t>
            </a:r>
            <a:r>
              <a:rPr lang="en-US" sz="1400" dirty="0">
                <a:solidFill>
                  <a:schemeClr val="tx1"/>
                </a:solidFill>
                <a:latin typeface="HelveticaNeueLT Std" panose="020B0604020202020204" pitchFamily="34" charset="0"/>
              </a:rPr>
              <a:t>interactive videos with clickable links, table of contents, search, and </a:t>
            </a:r>
            <a:r>
              <a:rPr lang="en-US" sz="14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then share!</a:t>
            </a:r>
            <a:endParaRPr lang="en-US" sz="1400" dirty="0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amtas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0"/>
            <a:ext cx="2825151" cy="232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NeueLT Std ExtBlk Cn" panose="020B0806040502050204" pitchFamily="34" charset="0"/>
              </a:rPr>
              <a:t>Camtasia Relay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HelveticaNeueLT Std Blk" panose="020B0904020202020204" pitchFamily="34" charset="0"/>
              </a:rPr>
              <a:t>Presentation and lecture capture software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Easily </a:t>
            </a:r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record meetings, lectures, presentations, and more. Then publish them for anyone to watch. Camtasia Relay’s enterprise-wide screen recording makes all of the technical decisions at a central server, giving you a worry-free way to publish your presentations for anyone inside or outside your </a:t>
            </a:r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organization.</a:t>
            </a:r>
            <a:endParaRPr lang="en-US" sz="1400" dirty="0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endParaRPr lang="en-US" sz="1400" dirty="0">
              <a:latin typeface="HelveticaNeueLT Std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05200"/>
            <a:ext cx="2895600" cy="266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HelveticaNeueLT Std ExtBlk Cn" panose="020B0806040502050204" pitchFamily="34" charset="0"/>
              </a:rPr>
              <a:t>Camtasia Relay </a:t>
            </a:r>
            <a:r>
              <a:rPr lang="en-US" dirty="0" smtClean="0">
                <a:latin typeface="HelveticaNeueLT Std ExtBlk Cn" panose="020B0806040502050204" pitchFamily="34" charset="0"/>
              </a:rPr>
              <a:t>Uses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352800"/>
            <a:ext cx="8229600" cy="22021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0574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latin typeface="HelveticaNeueLT Std Blk" panose="020B0904020202020204" pitchFamily="34" charset="0"/>
            </a:endParaRPr>
          </a:p>
          <a:p>
            <a:endParaRPr lang="en-US" dirty="0" smtClean="0">
              <a:latin typeface="HelveticaNeueLT Std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295400"/>
            <a:ext cx="8153400" cy="1748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b="1" dirty="0" smtClean="0">
                <a:latin typeface="HelveticaNeueLT Std Blk" panose="020B0904020202020204" pitchFamily="34" charset="0"/>
                <a:cs typeface="Arial" pitchFamily="34" charset="0"/>
              </a:rPr>
              <a:t>Using Camtasia Relay is as simple as pressing record.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latin typeface="HelveticaNeueLT Std" panose="020B0604020202020204" pitchFamily="34" charset="0"/>
              <a:cs typeface="Arial" pitchFamily="34" charset="0"/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NeueLT Std" panose="020B0604020202020204" pitchFamily="34" charset="0"/>
                <a:cs typeface="Arial" pitchFamily="34" charset="0"/>
              </a:rPr>
              <a:t>With just three clicks, you can use Camtasia Relay’s presentation recording to capture and share your knowledge quickly. </a:t>
            </a: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HelveticaNeueLT Std" panose="020B0604020202020204" pitchFamily="34" charset="0"/>
                <a:cs typeface="Arial" pitchFamily="34" charset="0"/>
              </a:rPr>
              <a:t>Simply press record to capture audio, on-screen activity, and keyboard/mouse input during lectures, presentations, and meetings.</a:t>
            </a:r>
            <a:endParaRPr lang="en-US" sz="1400" dirty="0">
              <a:latin typeface="HelveticaNeueLT Std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aNeueLT Std ExtBlk Cn" panose="020B0806040502050204" pitchFamily="34" charset="0"/>
              </a:rPr>
              <a:t>	Jing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HelveticaNeueLT Std Blk" panose="020B0904020202020204" pitchFamily="34" charset="0"/>
              </a:rPr>
              <a:t>Visual Communication</a:t>
            </a:r>
            <a:endParaRPr lang="en-US" sz="1800" b="1" dirty="0">
              <a:solidFill>
                <a:schemeClr val="tx1"/>
              </a:solidFill>
              <a:latin typeface="HelveticaNeueLT Std Blk" panose="020B0904020202020204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HelveticaNeueLT Std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Simple </a:t>
            </a:r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and FREE, Jing is the perfect way to enhance your fast-paced online conversations. </a:t>
            </a:r>
            <a:r>
              <a:rPr lang="en-US" sz="160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Create </a:t>
            </a:r>
            <a:r>
              <a:rPr lang="en-US" sz="1600" dirty="0">
                <a:solidFill>
                  <a:schemeClr val="tx1"/>
                </a:solidFill>
                <a:latin typeface="HelveticaNeueLT Std" panose="020B0604020202020204" pitchFamily="34" charset="0"/>
              </a:rPr>
              <a:t>images and videos of what you see on your computer screen, then share them instantly!</a:t>
            </a:r>
          </a:p>
          <a:p>
            <a:pPr marL="2286000" lvl="5" indent="0">
              <a:buNone/>
            </a:pPr>
            <a:endParaRPr lang="en-US" dirty="0"/>
          </a:p>
        </p:txBody>
      </p:sp>
      <p:pic>
        <p:nvPicPr>
          <p:cNvPr id="4" name="Picture 3" descr="jing-u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" y="304800"/>
            <a:ext cx="1295400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971800"/>
            <a:ext cx="328525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agit -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TechSmith - Template 2</Template>
  <TotalTime>1212</TotalTime>
  <Words>621</Words>
  <Application>Microsoft Office PowerPoint</Application>
  <PresentationFormat>On-screen Show (4:3)</PresentationFormat>
  <Paragraphs>110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HelveticaNeueLT Std</vt:lpstr>
      <vt:lpstr>HelveticaNeueLT Std Blk</vt:lpstr>
      <vt:lpstr>HelveticaNeueLT Std ExtBlk Cn</vt:lpstr>
      <vt:lpstr>Snagit - Template 2</vt:lpstr>
      <vt:lpstr>Office Theme</vt:lpstr>
      <vt:lpstr>PowerPoint Presentation</vt:lpstr>
      <vt:lpstr>Products</vt:lpstr>
      <vt:lpstr>Snagit Overview</vt:lpstr>
      <vt:lpstr>Snagit Uses</vt:lpstr>
      <vt:lpstr>Camtasia Studio and Camtasia for Mac Overview</vt:lpstr>
      <vt:lpstr>Camtasia Studio and Camtasia for Mac Uses </vt:lpstr>
      <vt:lpstr>Camtasia Relay Overview</vt:lpstr>
      <vt:lpstr>Camtasia Relay Uses</vt:lpstr>
      <vt:lpstr> Jing Overview</vt:lpstr>
      <vt:lpstr>Jing Uses</vt:lpstr>
      <vt:lpstr>Screencast.com Overview</vt:lpstr>
      <vt:lpstr>Screencast.com Uses</vt:lpstr>
      <vt:lpstr>Morae Overview</vt:lpstr>
      <vt:lpstr>Morae Uses</vt:lpstr>
      <vt:lpstr>Coach’s Eye Overview</vt:lpstr>
      <vt:lpstr>Coach’s Eye Uses</vt:lpstr>
      <vt:lpstr>Contact Information</vt:lpstr>
    </vt:vector>
  </TitlesOfParts>
  <Company>TechSmith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Bosma, Chelsea</dc:creator>
  <cp:lastModifiedBy>Bosma, Chelsea</cp:lastModifiedBy>
  <cp:revision>87</cp:revision>
  <cp:lastPrinted>2013-01-30T19:32:22Z</cp:lastPrinted>
  <dcterms:created xsi:type="dcterms:W3CDTF">2013-01-16T19:23:37Z</dcterms:created>
  <dcterms:modified xsi:type="dcterms:W3CDTF">2013-02-01T14:15:45Z</dcterms:modified>
</cp:coreProperties>
</file>